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96" r:id="rId5"/>
    <p:sldId id="295" r:id="rId6"/>
  </p:sldIdLst>
  <p:sldSz cx="12192000" cy="6858000"/>
  <p:notesSz cx="6888163" cy="10018713"/>
  <p:defaultTextStyle>
    <a:defPPr marL="0" marR="0" indent="0" algn="l" defTabSz="121917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189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377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566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754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5943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131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320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509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33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ara Benatti" initials="CB" lastIdx="1" clrIdx="0">
    <p:extLst>
      <p:ext uri="{19B8F6BF-5375-455C-9EA6-DF929625EA0E}">
        <p15:presenceInfo xmlns:p15="http://schemas.microsoft.com/office/powerpoint/2012/main" userId="S::chiara.benatti@sileaspa.it::e42ccfd1-f0bb-4b7c-9b99-bc4a4f7a4f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76"/>
    <a:srgbClr val="A3DC3C"/>
    <a:srgbClr val="F28C45"/>
    <a:srgbClr val="00304F"/>
    <a:srgbClr val="CEB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53"/>
    <p:restoredTop sz="94745"/>
  </p:normalViewPr>
  <p:slideViewPr>
    <p:cSldViewPr snapToGrid="0" snapToObjects="1" showGuides="1">
      <p:cViewPr varScale="1">
        <p:scale>
          <a:sx n="81" d="100"/>
          <a:sy n="81" d="100"/>
        </p:scale>
        <p:origin x="113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918422" y="4758889"/>
            <a:ext cx="5051320" cy="4508421"/>
          </a:xfrm>
          <a:prstGeom prst="rect">
            <a:avLst/>
          </a:prstGeom>
        </p:spPr>
        <p:txBody>
          <a:bodyPr lIns="96606" tIns="48303" rIns="96606" bIns="48303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914377" latinLnBrk="0">
      <a:defRPr sz="1200">
        <a:latin typeface="+mj-lt"/>
        <a:ea typeface="+mj-ea"/>
        <a:cs typeface="+mj-cs"/>
        <a:sym typeface="Calibri"/>
      </a:defRPr>
    </a:lvl1pPr>
    <a:lvl2pPr indent="304792" defTabSz="914377" latinLnBrk="0">
      <a:defRPr sz="1200">
        <a:latin typeface="+mj-lt"/>
        <a:ea typeface="+mj-ea"/>
        <a:cs typeface="+mj-cs"/>
        <a:sym typeface="Calibri"/>
      </a:defRPr>
    </a:lvl2pPr>
    <a:lvl3pPr indent="609585" defTabSz="914377" latinLnBrk="0">
      <a:defRPr sz="1200">
        <a:latin typeface="+mj-lt"/>
        <a:ea typeface="+mj-ea"/>
        <a:cs typeface="+mj-cs"/>
        <a:sym typeface="Calibri"/>
      </a:defRPr>
    </a:lvl3pPr>
    <a:lvl4pPr indent="914377" defTabSz="914377" latinLnBrk="0">
      <a:defRPr sz="1200">
        <a:latin typeface="+mj-lt"/>
        <a:ea typeface="+mj-ea"/>
        <a:cs typeface="+mj-cs"/>
        <a:sym typeface="Calibri"/>
      </a:defRPr>
    </a:lvl4pPr>
    <a:lvl5pPr indent="1219170" defTabSz="914377" latinLnBrk="0">
      <a:defRPr sz="1200">
        <a:latin typeface="+mj-lt"/>
        <a:ea typeface="+mj-ea"/>
        <a:cs typeface="+mj-cs"/>
        <a:sym typeface="Calibri"/>
      </a:defRPr>
    </a:lvl5pPr>
    <a:lvl6pPr indent="1523962" defTabSz="914377" latinLnBrk="0">
      <a:defRPr sz="1200">
        <a:latin typeface="+mj-lt"/>
        <a:ea typeface="+mj-ea"/>
        <a:cs typeface="+mj-cs"/>
        <a:sym typeface="Calibri"/>
      </a:defRPr>
    </a:lvl6pPr>
    <a:lvl7pPr indent="1828754" defTabSz="914377" latinLnBrk="0">
      <a:defRPr sz="1200">
        <a:latin typeface="+mj-lt"/>
        <a:ea typeface="+mj-ea"/>
        <a:cs typeface="+mj-cs"/>
        <a:sym typeface="Calibri"/>
      </a:defRPr>
    </a:lvl7pPr>
    <a:lvl8pPr indent="2133547" defTabSz="914377" latinLnBrk="0">
      <a:defRPr sz="1200">
        <a:latin typeface="+mj-lt"/>
        <a:ea typeface="+mj-ea"/>
        <a:cs typeface="+mj-cs"/>
        <a:sym typeface="Calibri"/>
      </a:defRPr>
    </a:lvl8pPr>
    <a:lvl9pPr indent="2438339" defTabSz="914377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600" y="92075"/>
            <a:ext cx="109728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40085" y="6217851"/>
            <a:ext cx="297515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ransition spd="med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228594" marR="0" indent="-228594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882" marR="0" indent="-266693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09" marR="0" indent="-320032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40832" marR="0" indent="-369267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8021" marR="0" indent="-369267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5210" marR="0" indent="-369267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12398" marR="0" indent="-369267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9587" marR="0" indent="-369267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6775" marR="0" indent="-369267" algn="l" defTabSz="914377" rtl="0" latinLnBrk="0">
        <a:lnSpc>
          <a:spcPct val="90000"/>
        </a:lnSpc>
        <a:spcBef>
          <a:spcPts val="933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189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377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566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754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5943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131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320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509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2153475" y="475985"/>
            <a:ext cx="8497196" cy="535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0959" rIns="60959">
            <a:spAutoFit/>
          </a:bodyPr>
          <a:lstStyle/>
          <a:p>
            <a:pPr>
              <a:lnSpc>
                <a:spcPct val="80000"/>
              </a:lnSpc>
              <a:defRPr sz="4000">
                <a:solidFill>
                  <a:srgbClr val="004A7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it-IT" sz="3600" dirty="0">
                <a:solidFill>
                  <a:srgbClr val="00304F"/>
                </a:solidFill>
              </a:rPr>
              <a:t>A Lecco il primo «smart bin» della Provincia</a:t>
            </a:r>
            <a:endParaRPr sz="3600" dirty="0">
              <a:solidFill>
                <a:srgbClr val="00304F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F8AF79B-B5A7-7A40-AB04-21FBCAF5A1BA}"/>
              </a:ext>
            </a:extLst>
          </p:cNvPr>
          <p:cNvSpPr/>
          <p:nvPr/>
        </p:nvSpPr>
        <p:spPr bwMode="auto">
          <a:xfrm>
            <a:off x="1911927" y="6434051"/>
            <a:ext cx="10280073" cy="423949"/>
          </a:xfrm>
          <a:prstGeom prst="rect">
            <a:avLst/>
          </a:prstGeom>
          <a:solidFill>
            <a:srgbClr val="00304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599002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it-IT" sz="2400">
              <a:solidFill>
                <a:schemeClr val="bg1"/>
              </a:solidFill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CBB757-7695-DD4D-A2F1-AC7322C3C021}"/>
              </a:ext>
            </a:extLst>
          </p:cNvPr>
          <p:cNvSpPr txBox="1"/>
          <p:nvPr/>
        </p:nvSpPr>
        <p:spPr>
          <a:xfrm>
            <a:off x="8313" y="6401200"/>
            <a:ext cx="18994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 err="1">
                <a:solidFill>
                  <a:srgbClr val="00304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www.</a:t>
            </a:r>
            <a:r>
              <a:rPr lang="it-IT" sz="1500" b="1" dirty="0" err="1">
                <a:solidFill>
                  <a:srgbClr val="003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sileaspa</a:t>
            </a:r>
            <a:r>
              <a:rPr lang="it-IT" sz="1500" dirty="0" err="1">
                <a:solidFill>
                  <a:srgbClr val="00304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.it</a:t>
            </a:r>
            <a:endParaRPr lang="it-IT" sz="1500" dirty="0">
              <a:solidFill>
                <a:srgbClr val="00304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3EBDE54C-2845-394B-BE53-F8D7323C0A8E}"/>
              </a:ext>
            </a:extLst>
          </p:cNvPr>
          <p:cNvCxnSpPr>
            <a:cxnSpLocks/>
          </p:cNvCxnSpPr>
          <p:nvPr/>
        </p:nvCxnSpPr>
        <p:spPr bwMode="auto">
          <a:xfrm>
            <a:off x="1938654" y="2574524"/>
            <a:ext cx="0" cy="3660022"/>
          </a:xfrm>
          <a:prstGeom prst="line">
            <a:avLst/>
          </a:prstGeom>
          <a:ln w="3175" cap="flat" cmpd="sng" algn="ctr">
            <a:solidFill>
              <a:schemeClr val="tx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Shape 95">
            <a:extLst>
              <a:ext uri="{FF2B5EF4-FFF2-40B4-BE49-F238E27FC236}">
                <a16:creationId xmlns:a16="http://schemas.microsoft.com/office/drawing/2014/main" id="{0FC97F92-5558-E44E-837D-8CA1A154BEBB}"/>
              </a:ext>
            </a:extLst>
          </p:cNvPr>
          <p:cNvSpPr/>
          <p:nvPr/>
        </p:nvSpPr>
        <p:spPr>
          <a:xfrm>
            <a:off x="2053051" y="2472431"/>
            <a:ext cx="905291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 numCol="2" spcCol="432000">
            <a:spAutoFit/>
          </a:bodyPr>
          <a:lstStyle/>
          <a:p>
            <a:pPr defTabSz="609585">
              <a:defRPr sz="1100">
                <a:solidFill>
                  <a:srgbClr val="004A7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600" dirty="0">
              <a:solidFill>
                <a:srgbClr val="0030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428836A-E81E-4DB2-985A-451E84F21D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5" y="4804772"/>
            <a:ext cx="1602120" cy="160212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BAD750B-1F2F-9AE1-07DA-4F6B30B05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6" y="2994823"/>
            <a:ext cx="1777978" cy="1676314"/>
          </a:xfrm>
          <a:prstGeom prst="rect">
            <a:avLst/>
          </a:prstGeom>
        </p:spPr>
      </p:pic>
      <p:pic>
        <p:nvPicPr>
          <p:cNvPr id="3" name="Immagine 2" descr="Immagine che contiene albero, esterni, terra, parco&#10;&#10;Descrizione generata automaticamente">
            <a:extLst>
              <a:ext uri="{FF2B5EF4-FFF2-40B4-BE49-F238E27FC236}">
                <a16:creationId xmlns:a16="http://schemas.microsoft.com/office/drawing/2014/main" id="{EDF85620-1A78-E7C4-BA7F-090A65DE68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6" t="24690" r="17822" b="13209"/>
          <a:stretch/>
        </p:blipFill>
        <p:spPr>
          <a:xfrm>
            <a:off x="2968147" y="1293785"/>
            <a:ext cx="3326384" cy="4435178"/>
          </a:xfrm>
          <a:prstGeom prst="rect">
            <a:avLst/>
          </a:prstGeom>
        </p:spPr>
      </p:pic>
      <p:pic>
        <p:nvPicPr>
          <p:cNvPr id="6" name="Immagine 5" descr="Immagine che contiene testo, parcheggio, edificio, esterni&#10;&#10;Descrizione generata automaticamente">
            <a:extLst>
              <a:ext uri="{FF2B5EF4-FFF2-40B4-BE49-F238E27FC236}">
                <a16:creationId xmlns:a16="http://schemas.microsoft.com/office/drawing/2014/main" id="{7D660EEB-D858-FC44-4203-5D39E1D1D4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507" y="1293785"/>
            <a:ext cx="3326384" cy="443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55810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2053052" y="312665"/>
            <a:ext cx="6499854" cy="68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60959" rIns="60959">
            <a:spAutoFit/>
          </a:bodyPr>
          <a:lstStyle/>
          <a:p>
            <a:pPr>
              <a:lnSpc>
                <a:spcPct val="80000"/>
              </a:lnSpc>
              <a:defRPr sz="4000">
                <a:solidFill>
                  <a:srgbClr val="004A7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it-IT" sz="4800" dirty="0">
                <a:solidFill>
                  <a:srgbClr val="00304F"/>
                </a:solidFill>
              </a:rPr>
              <a:t>Smart bin: come funziona</a:t>
            </a:r>
            <a:endParaRPr sz="4800" dirty="0">
              <a:solidFill>
                <a:srgbClr val="00304F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F8AF79B-B5A7-7A40-AB04-21FBCAF5A1BA}"/>
              </a:ext>
            </a:extLst>
          </p:cNvPr>
          <p:cNvSpPr/>
          <p:nvPr/>
        </p:nvSpPr>
        <p:spPr bwMode="auto">
          <a:xfrm>
            <a:off x="1911927" y="6434051"/>
            <a:ext cx="10280073" cy="423949"/>
          </a:xfrm>
          <a:prstGeom prst="rect">
            <a:avLst/>
          </a:prstGeom>
          <a:solidFill>
            <a:srgbClr val="00304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599002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it-IT" sz="2400">
              <a:solidFill>
                <a:schemeClr val="bg1"/>
              </a:solidFill>
              <a:latin typeface="Arial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CBB757-7695-DD4D-A2F1-AC7322C3C021}"/>
              </a:ext>
            </a:extLst>
          </p:cNvPr>
          <p:cNvSpPr txBox="1"/>
          <p:nvPr/>
        </p:nvSpPr>
        <p:spPr>
          <a:xfrm>
            <a:off x="8313" y="6401200"/>
            <a:ext cx="18994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dirty="0" err="1">
                <a:solidFill>
                  <a:srgbClr val="00304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www.</a:t>
            </a:r>
            <a:r>
              <a:rPr lang="it-IT" sz="1500" b="1" dirty="0" err="1">
                <a:solidFill>
                  <a:srgbClr val="00304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sileaspa</a:t>
            </a:r>
            <a:r>
              <a:rPr lang="it-IT" sz="1500" dirty="0" err="1">
                <a:solidFill>
                  <a:srgbClr val="00304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.it</a:t>
            </a:r>
            <a:endParaRPr lang="it-IT" sz="1500" dirty="0">
              <a:solidFill>
                <a:srgbClr val="00304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3EBDE54C-2845-394B-BE53-F8D7323C0A8E}"/>
              </a:ext>
            </a:extLst>
          </p:cNvPr>
          <p:cNvCxnSpPr>
            <a:cxnSpLocks/>
          </p:cNvCxnSpPr>
          <p:nvPr/>
        </p:nvCxnSpPr>
        <p:spPr bwMode="auto">
          <a:xfrm>
            <a:off x="1938654" y="2574524"/>
            <a:ext cx="0" cy="3660022"/>
          </a:xfrm>
          <a:prstGeom prst="line">
            <a:avLst/>
          </a:prstGeom>
          <a:ln w="3175" cap="flat" cmpd="sng" algn="ctr">
            <a:solidFill>
              <a:schemeClr val="tx2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Shape 95">
            <a:extLst>
              <a:ext uri="{FF2B5EF4-FFF2-40B4-BE49-F238E27FC236}">
                <a16:creationId xmlns:a16="http://schemas.microsoft.com/office/drawing/2014/main" id="{0FC97F92-5558-E44E-837D-8CA1A154BEBB}"/>
              </a:ext>
            </a:extLst>
          </p:cNvPr>
          <p:cNvSpPr/>
          <p:nvPr/>
        </p:nvSpPr>
        <p:spPr>
          <a:xfrm>
            <a:off x="2053051" y="2472431"/>
            <a:ext cx="905291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 numCol="2" spcCol="432000">
            <a:spAutoFit/>
          </a:bodyPr>
          <a:lstStyle/>
          <a:p>
            <a:pPr defTabSz="609585">
              <a:defRPr sz="1100">
                <a:solidFill>
                  <a:srgbClr val="004A7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600" dirty="0">
              <a:solidFill>
                <a:srgbClr val="00304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428836A-E81E-4DB2-985A-451E84F21D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55" y="4804772"/>
            <a:ext cx="1602120" cy="160212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BAD750B-1F2F-9AE1-07DA-4F6B30B05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6" y="2994823"/>
            <a:ext cx="1777978" cy="167631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3A0ACBE-1943-5E69-023D-D58EC8EC1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655" y="956254"/>
            <a:ext cx="9371496" cy="545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5181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685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3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0670EF9B4378A4D9B5D494A7835AE27" ma:contentTypeVersion="11" ma:contentTypeDescription="Creare un nuovo documento." ma:contentTypeScope="" ma:versionID="e919002f52126da01867bde5f346876f">
  <xsd:schema xmlns:xsd="http://www.w3.org/2001/XMLSchema" xmlns:xs="http://www.w3.org/2001/XMLSchema" xmlns:p="http://schemas.microsoft.com/office/2006/metadata/properties" xmlns:ns3="272cb711-165e-4e53-85f1-c9ad808b8af8" xmlns:ns4="7c11806d-96fd-4d1f-9ad8-f0a1a0757b42" targetNamespace="http://schemas.microsoft.com/office/2006/metadata/properties" ma:root="true" ma:fieldsID="0dddb725366b225da9aceaf974662b1a" ns3:_="" ns4:_="">
    <xsd:import namespace="272cb711-165e-4e53-85f1-c9ad808b8af8"/>
    <xsd:import namespace="7c11806d-96fd-4d1f-9ad8-f0a1a0757b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2cb711-165e-4e53-85f1-c9ad808b8a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11806d-96fd-4d1f-9ad8-f0a1a0757b4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D05435-9289-425A-B71F-37FF0B8D17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2cb711-165e-4e53-85f1-c9ad808b8af8"/>
    <ds:schemaRef ds:uri="7c11806d-96fd-4d1f-9ad8-f0a1a0757b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350490-4E23-4336-BCCB-41AE8297C820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7c11806d-96fd-4d1f-9ad8-f0a1a0757b42"/>
    <ds:schemaRef ds:uri="http://purl.org/dc/terms/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272cb711-165e-4e53-85f1-c9ad808b8af8"/>
  </ds:schemaRefs>
</ds:datastoreItem>
</file>

<file path=customXml/itemProps3.xml><?xml version="1.0" encoding="utf-8"?>
<ds:datastoreItem xmlns:ds="http://schemas.openxmlformats.org/officeDocument/2006/customXml" ds:itemID="{73064D86-B4C4-4B56-B69F-747E345C60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25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Valsecchi</dc:creator>
  <cp:lastModifiedBy>Paolo Valsecchi</cp:lastModifiedBy>
  <cp:revision>78</cp:revision>
  <cp:lastPrinted>2023-03-08T10:04:44Z</cp:lastPrinted>
  <dcterms:modified xsi:type="dcterms:W3CDTF">2023-03-09T08:24:55Z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0x010100C0670EF9B4378A4D9B5D494A7835AE27</vt:lpwstr>
  </property>
</Properties>
</file>